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100" d="100"/>
          <a:sy n="100" d="100"/>
        </p:scale>
        <p:origin x="-157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F081891-D9D2-44B6-BED9-ADB9124E9920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78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D90B583-32C7-44DB-8592-2A65DBE468B7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4FFC0D-8B14-415F-826D-01C33968456D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4FFC0D-8B14-415F-826D-01C33968456D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9C4B246-CA3A-49A1-9D21-13BACFD0C14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7B7CEDD-EBB0-43A8-92E2-CFD2D601C91D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5EC845B-18E1-433D-9FCE-7A37246BDDA2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744BEB2-D30C-4BC5-97B7-063EAE7C1761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38F40B2-DEE2-4EDB-BE96-C10461059F72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90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90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90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F54427B-8513-4E81-B8AA-2E01D5C74905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900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51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BED7720-8D70-4873-B699-0115F0B3AEF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06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FC9FF04-DB42-49D7-AB43-D8DCE39CDF16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2DAE31C-3E08-4DF8-85C2-5262C77BC7DB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5ABEA9-4E8B-4570-B44B-AD89F1039C44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14C77B-306B-4677-87BE-268407DF8445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CCB26B7-9DAB-4E5B-8DB0-FA5679435A4D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D6F81DC-FF30-4F40-B21B-39B03115EE97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300" b="0" strike="noStrike" spc="-1">
                <a:solidFill>
                  <a:srgbClr val="000000"/>
                </a:solidFill>
                <a:latin typeface="Calibri Light"/>
              </a:rPr>
              <a:t>Fare clic per modificare stile</a:t>
            </a:r>
            <a:endParaRPr lang="it-IT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468C4A7-5D42-4DCC-A3AB-00CDC7827FF3}" type="datetime1">
              <a:rPr lang="it-IT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21/10/2020</a:t>
            </a:fld>
            <a:endParaRPr lang="it-IT" sz="9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CA4D96-2491-4B02-A6E8-701D346CCD19}" type="slidenum">
              <a:rPr lang="it-IT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143000" y="1122480"/>
            <a:ext cx="6857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sz="3200" b="0" strike="noStrike" spc="-1">
                <a:solidFill>
                  <a:srgbClr val="004586"/>
                </a:solidFill>
                <a:latin typeface="Times New Roman"/>
                <a:ea typeface="Arial"/>
              </a:rPr>
              <a:t>Un raro caso di ascite e diarrea</a:t>
            </a:r>
            <a:r>
              <a:t/>
            </a:r>
            <a:br/>
            <a:endParaRPr lang="it-IT" sz="32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143000" y="3602160"/>
            <a:ext cx="6857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751"/>
              </a:spcBef>
            </a:pPr>
            <a:r>
              <a:rPr lang="it-IT" sz="1800" b="1" strike="noStrike" spc="-1" dirty="0">
                <a:solidFill>
                  <a:srgbClr val="004586"/>
                </a:solidFill>
                <a:latin typeface="Times New Roman"/>
              </a:rPr>
              <a:t>Dott.ssa Chiara Iannelli</a:t>
            </a:r>
            <a:endParaRPr lang="it-IT" sz="1800" b="1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51"/>
              </a:spcBef>
            </a:pPr>
            <a:r>
              <a:rPr lang="it-IT" sz="1800" b="0" strike="noStrike" spc="-1" dirty="0">
                <a:solidFill>
                  <a:srgbClr val="004586"/>
                </a:solidFill>
                <a:latin typeface="Times New Roman"/>
              </a:rPr>
              <a:t>Scuola di Specializzazione in Malattie dell’Apparato Digerente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51"/>
              </a:spcBef>
            </a:pPr>
            <a:r>
              <a:rPr lang="it-IT" sz="1800" b="0" strike="noStrike" spc="-1" dirty="0">
                <a:solidFill>
                  <a:srgbClr val="004586"/>
                </a:solidFill>
                <a:latin typeface="Times New Roman"/>
              </a:rPr>
              <a:t>Università degli studi Magna </a:t>
            </a:r>
            <a:r>
              <a:rPr lang="it-IT" sz="1800" b="0" strike="noStrike" spc="-1" dirty="0" err="1">
                <a:solidFill>
                  <a:srgbClr val="004586"/>
                </a:solidFill>
                <a:latin typeface="Times New Roman"/>
              </a:rPr>
              <a:t>Graecia</a:t>
            </a:r>
            <a:r>
              <a:rPr lang="it-IT" sz="1800" b="0" strike="noStrike" spc="-1" dirty="0">
                <a:solidFill>
                  <a:srgbClr val="004586"/>
                </a:solidFill>
                <a:latin typeface="Times New Roman"/>
              </a:rPr>
              <a:t> di Catanzaro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51"/>
              </a:spcBef>
            </a:pPr>
            <a:r>
              <a:rPr lang="it-IT" sz="1800" b="0" strike="noStrike" spc="-1" dirty="0">
                <a:solidFill>
                  <a:srgbClr val="004586"/>
                </a:solidFill>
                <a:latin typeface="Times New Roman"/>
              </a:rPr>
              <a:t>Direttore: Prof. Ludovico Montebianco </a:t>
            </a:r>
            <a:r>
              <a:rPr lang="it-IT" sz="1800" b="0" strike="noStrike" spc="-1" dirty="0" err="1">
                <a:solidFill>
                  <a:srgbClr val="004586"/>
                </a:solidFill>
                <a:latin typeface="Times New Roman"/>
              </a:rPr>
              <a:t>Abenavoli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622617BF-E99D-4CFE-ADD5-ECC5AF5F4C1A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</a:t>
            </a:fld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F561D92A-1194-4289-828E-873BC0A23E22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10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32000" y="1440000"/>
            <a:ext cx="8927640" cy="32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spc="-1" dirty="0" smtClean="0">
                <a:solidFill>
                  <a:srgbClr val="002060"/>
                </a:solidFill>
                <a:latin typeface="Times New Roman"/>
                <a:ea typeface="Arial"/>
              </a:rPr>
              <a:t>E’ stata impostata la seguente </a:t>
            </a:r>
            <a:r>
              <a:rPr lang="it-IT" sz="2100" b="1" spc="-1" dirty="0" smtClean="0">
                <a:solidFill>
                  <a:srgbClr val="002060"/>
                </a:solidFill>
                <a:latin typeface="Times New Roman"/>
                <a:ea typeface="Arial"/>
              </a:rPr>
              <a:t>terapia di induzione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metilprednisolone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60 mg al giorno per 6 settimane con successivo </a:t>
            </a:r>
            <a:r>
              <a:rPr lang="it-IT" sz="2100" b="0" strike="noStrike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tapering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di 16 mg ogni 2 settimane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spc="-1" dirty="0" smtClean="0">
                <a:solidFill>
                  <a:srgbClr val="002060"/>
                </a:solidFill>
                <a:latin typeface="Times New Roman"/>
                <a:ea typeface="Arial"/>
              </a:rPr>
              <a:t> sodio </a:t>
            </a:r>
            <a:r>
              <a:rPr lang="it-IT" sz="2100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cromoglicato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  <a:ea typeface="Arial"/>
              </a:rPr>
              <a:t> 200 mg 3 bustine al giorno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endParaRPr lang="it-IT" sz="2100" b="0" strike="noStrike" spc="-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Benessere clinico dopo pochi giorni dall’inizio della terapia con scomparsa della sintomatologia algica e della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diarrea </a:t>
            </a:r>
            <a:endParaRPr lang="it-IT" sz="2100" b="0" strike="noStrike" spc="-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1" strike="noStrike" spc="-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Terapia di mantenimento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b="0" strike="noStrike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budesonide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9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mg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per un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mese poi </a:t>
            </a:r>
            <a:r>
              <a:rPr lang="it-IT" sz="2100" b="0" strike="noStrike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tapering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di 3 mg ogni mese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sodio </a:t>
            </a:r>
            <a:r>
              <a:rPr lang="it-IT" sz="2100" b="0" strike="noStrike" spc="-1" dirty="0" err="1">
                <a:solidFill>
                  <a:srgbClr val="002060"/>
                </a:solidFill>
                <a:latin typeface="Times New Roman"/>
                <a:ea typeface="Arial"/>
              </a:rPr>
              <a:t>cromoglicato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200 mg 2 bustine al giorno</a:t>
            </a:r>
            <a:endParaRPr lang="it-IT" sz="2100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pic>
        <p:nvPicPr>
          <p:cNvPr id="7" name="Immagine 6" descr="Cattura dfd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3518" y="6065853"/>
            <a:ext cx="2161738" cy="1348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F561D92A-1194-4289-828E-873BC0A23E22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11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96842" y="3779837"/>
            <a:ext cx="9323990" cy="3268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1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Assenza di ulteriori </a:t>
            </a:r>
            <a:r>
              <a:rPr lang="it-IT" sz="2100" spc="-1" dirty="0" err="1" smtClean="0">
                <a:solidFill>
                  <a:srgbClr val="002060"/>
                </a:solidFill>
                <a:latin typeface="Times New Roman"/>
              </a:rPr>
              <a:t>flare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 di malattia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1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Assenza di dolore addominale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1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100" spc="-1" dirty="0" err="1" smtClean="0">
                <a:solidFill>
                  <a:srgbClr val="002060"/>
                </a:solidFill>
                <a:latin typeface="Times New Roman"/>
              </a:rPr>
              <a:t>Alvo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 regolare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1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Recupero del peso corporeo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1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Terapia con sodio </a:t>
            </a:r>
            <a:r>
              <a:rPr lang="it-IT" sz="2100" spc="-1" dirty="0" err="1" smtClean="0">
                <a:solidFill>
                  <a:srgbClr val="002060"/>
                </a:solidFill>
                <a:latin typeface="Times New Roman"/>
              </a:rPr>
              <a:t>cromoglicato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 e aderenza alla 6-FED con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reintroduzione temporanea </a:t>
            </a:r>
            <a:r>
              <a:rPr lang="it-IT" sz="2100" spc="-1" dirty="0" smtClean="0">
                <a:solidFill>
                  <a:srgbClr val="002060"/>
                </a:solidFill>
                <a:latin typeface="Times New Roman"/>
              </a:rPr>
              <a:t>dei 6 alimenti per ricomparsa della sintomatologia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spc="-1" dirty="0" smtClean="0"/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spc="-1" dirty="0" smtClean="0">
              <a:solidFill>
                <a:srgbClr val="004586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spc="-1" dirty="0">
              <a:solidFill>
                <a:srgbClr val="004586"/>
              </a:solidFill>
              <a:latin typeface="Arial"/>
              <a:ea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8280" y="993755"/>
            <a:ext cx="60121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spc="-1" dirty="0" smtClean="0">
                <a:solidFill>
                  <a:srgbClr val="004586"/>
                </a:solidFill>
                <a:latin typeface="Times New Roman"/>
                <a:ea typeface="Arial"/>
              </a:rPr>
              <a:t>È stata consigliata al paziente, una dieta empirica di eliminazione “</a:t>
            </a:r>
            <a:r>
              <a:rPr lang="it-IT" sz="2100" b="1" spc="-1" dirty="0" smtClean="0">
                <a:solidFill>
                  <a:srgbClr val="004586"/>
                </a:solidFill>
                <a:latin typeface="Times New Roman"/>
                <a:ea typeface="Arial"/>
              </a:rPr>
              <a:t>6 Food </a:t>
            </a:r>
            <a:r>
              <a:rPr lang="it-IT" sz="2100" b="1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Elimination</a:t>
            </a:r>
            <a:r>
              <a:rPr lang="it-IT" sz="2100" b="1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100" b="1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Diet</a:t>
            </a:r>
            <a:r>
              <a:rPr lang="it-IT" sz="2100" spc="-1" dirty="0" smtClean="0">
                <a:solidFill>
                  <a:srgbClr val="004586"/>
                </a:solidFill>
                <a:latin typeface="Times New Roman"/>
                <a:ea typeface="Arial"/>
              </a:rPr>
              <a:t>” (6-FED), caratterizzata dall’esclusione per 8-12 settimane e successiva reintroduzione dei 6 alimenti principalmente allergizzanti (latte, uovo, grano, soia, arachidi/noccioline e pesce/crostacei).</a:t>
            </a:r>
          </a:p>
        </p:txBody>
      </p:sp>
      <p:pic>
        <p:nvPicPr>
          <p:cNvPr id="1026" name="Picture 2" descr="14 ALIMENTI CHE PROVOCANO ALLERGIE | Spazio Sa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3205213"/>
            <a:ext cx="4850904" cy="24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628560" y="72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3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19832" y="911098"/>
            <a:ext cx="8640960" cy="3837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4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DEFINIZIONE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L’Enterocolite eosinofila è una rara patologia infiammatoria appartenente alla famiglia dei disordini gastrointestinali primitivi correlati agli eosinofili (EGID) e caratterizzata dalla presenza di un infiltrato eosinofilo  nella parete del viscere in assenza di una causa nota di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eosinofilia</a:t>
            </a: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8446680" y="0"/>
            <a:ext cx="696960" cy="50040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C3DD9A1-B1BC-4B69-9EBC-C730684C42B5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12</a:t>
            </a:fld>
            <a:endParaRPr lang="it-IT" sz="2400" b="0" strike="noStrike" spc="-1">
              <a:latin typeface="Times New Roman"/>
            </a:endParaRPr>
          </a:p>
        </p:txBody>
      </p:sp>
      <p:pic>
        <p:nvPicPr>
          <p:cNvPr id="155" name="Immagine 154"/>
          <p:cNvPicPr/>
          <p:nvPr/>
        </p:nvPicPr>
        <p:blipFill>
          <a:blip r:embed="rId3"/>
          <a:stretch/>
        </p:blipFill>
        <p:spPr>
          <a:xfrm>
            <a:off x="6048424" y="3931326"/>
            <a:ext cx="3528000" cy="3247920"/>
          </a:xfrm>
          <a:prstGeom prst="rect">
            <a:avLst/>
          </a:prstGeom>
          <a:ln>
            <a:noFill/>
          </a:ln>
        </p:spPr>
      </p:pic>
      <p:sp>
        <p:nvSpPr>
          <p:cNvPr id="156" name="TextShape 4"/>
          <p:cNvSpPr txBox="1"/>
          <p:nvPr/>
        </p:nvSpPr>
        <p:spPr>
          <a:xfrm>
            <a:off x="719832" y="3954717"/>
            <a:ext cx="5040560" cy="234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b="0" strike="noStrike" spc="-1" dirty="0">
                <a:solidFill>
                  <a:srgbClr val="3465A4"/>
                </a:solidFill>
                <a:latin typeface="Times New Roman"/>
              </a:rPr>
              <a:t>- Escludere le forme secondarie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b="0" strike="noStrike" spc="-1" dirty="0" smtClean="0">
                <a:solidFill>
                  <a:srgbClr val="3465A4"/>
                </a:solidFill>
                <a:latin typeface="Times New Roman"/>
              </a:rPr>
              <a:t>- </a:t>
            </a:r>
            <a:r>
              <a:rPr lang="it-IT" sz="2000" b="0" strike="noStrike" spc="-1" dirty="0" smtClean="0">
                <a:solidFill>
                  <a:srgbClr val="3465A4"/>
                </a:solidFill>
                <a:latin typeface="Times New Roman"/>
              </a:rPr>
              <a:t>Fino al 70% dei casi presenta </a:t>
            </a:r>
            <a:r>
              <a:rPr lang="it-IT" sz="2000" b="1" strike="noStrike" spc="-1" dirty="0" smtClean="0">
                <a:solidFill>
                  <a:srgbClr val="3465A4"/>
                </a:solidFill>
                <a:latin typeface="Times New Roman"/>
              </a:rPr>
              <a:t>un’allergia alimentare o </a:t>
            </a:r>
            <a:r>
              <a:rPr lang="it-IT" sz="2000" b="1" strike="noStrike" spc="-1" dirty="0" smtClean="0">
                <a:solidFill>
                  <a:srgbClr val="3465A4"/>
                </a:solidFill>
                <a:latin typeface="Times New Roman"/>
              </a:rPr>
              <a:t>farmacologica</a:t>
            </a:r>
            <a:endParaRPr lang="it-IT" sz="2000" b="0" strike="noStrike" spc="-1" dirty="0">
              <a:solidFill>
                <a:srgbClr val="3465A4"/>
              </a:solidFill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b="0" strike="noStrike" spc="-1" dirty="0">
                <a:solidFill>
                  <a:srgbClr val="3465A4"/>
                </a:solidFill>
                <a:latin typeface="Times New Roman"/>
              </a:rPr>
              <a:t>- Nel 10% dei casi viene trasmessa con </a:t>
            </a:r>
            <a:r>
              <a:rPr lang="it-IT" sz="2000" b="1" strike="noStrike" spc="-1" dirty="0">
                <a:solidFill>
                  <a:srgbClr val="3465A4"/>
                </a:solidFill>
                <a:latin typeface="Times New Roman"/>
              </a:rPr>
              <a:t>modalità </a:t>
            </a:r>
            <a:r>
              <a:rPr lang="it-IT" sz="2000" b="1" strike="noStrike" spc="-1" dirty="0" err="1">
                <a:solidFill>
                  <a:srgbClr val="3465A4"/>
                </a:solidFill>
                <a:latin typeface="Times New Roman"/>
              </a:rPr>
              <a:t>autosomica</a:t>
            </a:r>
            <a:r>
              <a:rPr lang="it-IT" sz="2000" b="1" strike="noStrike" spc="-1" dirty="0">
                <a:solidFill>
                  <a:srgbClr val="3465A4"/>
                </a:solidFill>
                <a:latin typeface="Times New Roman"/>
              </a:rPr>
              <a:t> dominante</a:t>
            </a:r>
            <a:endParaRPr lang="it-IT" sz="2000" b="0" strike="noStrike" spc="-1" dirty="0">
              <a:solidFill>
                <a:srgbClr val="3465A4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28560" y="72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3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28560" y="1379160"/>
            <a:ext cx="8732232" cy="3837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4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EPIDEMIOLOGIA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La reale incidenza è difficilmente valutabile per l’esiguità dei casi diagnosticati e segnalati in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letteratura</a:t>
            </a: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La prevalenza negli USA è pari a 2,5/100.000 abitanti con un rapporto M/F pari a </a:t>
            </a:r>
            <a:r>
              <a:rPr lang="it-IT" sz="21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1,2:1</a:t>
            </a: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Interessa tutte le fasce di età tuttavia è più frequente nella terza decade di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vita </a:t>
            </a: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8446680" y="0"/>
            <a:ext cx="696960" cy="50040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C25C9CA8-887C-4B6A-ACBA-C3B03647DAED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13</a:t>
            </a:fld>
            <a:endParaRPr lang="it-IT" sz="2400" b="0" strike="noStrike" spc="-1">
              <a:latin typeface="Times New Roman"/>
            </a:endParaRPr>
          </a:p>
        </p:txBody>
      </p:sp>
      <p:sp>
        <p:nvSpPr>
          <p:cNvPr id="160" name="TextShape 4"/>
          <p:cNvSpPr txBox="1"/>
          <p:nvPr/>
        </p:nvSpPr>
        <p:spPr>
          <a:xfrm>
            <a:off x="4032000" y="5616000"/>
            <a:ext cx="5632316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600" b="1" i="1" strike="noStrike" spc="-1">
                <a:solidFill>
                  <a:srgbClr val="004586"/>
                </a:solidFill>
                <a:latin typeface="Times New Roman"/>
                <a:ea typeface="Microsoft YaHei"/>
              </a:rPr>
              <a:t>Guajardo JR, et al. Eosinophil-associated gastrointestinal disorders: a world-wide-web based registry. J. Pediatr. 2002</a:t>
            </a:r>
            <a:endParaRPr lang="it-IT" sz="1600" b="1" i="1" strike="noStrike" spc="-1">
              <a:solidFill>
                <a:srgbClr val="004586"/>
              </a:solidFill>
              <a:latin typeface="Times New Roman"/>
            </a:endParaRPr>
          </a:p>
        </p:txBody>
      </p:sp>
      <p:pic>
        <p:nvPicPr>
          <p:cNvPr id="6" name="Immagine 5" descr="Cattura 3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5564625"/>
            <a:ext cx="1643074" cy="1747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28560" y="72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4586"/>
                </a:solidFill>
                <a:latin typeface="Times New Roman"/>
                <a:ea typeface="Arial"/>
              </a:rPr>
              <a:t>PATOGENESI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446680" y="0"/>
            <a:ext cx="696960" cy="50040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54F140E-381D-4072-AB13-E4135B3F0B4B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14</a:t>
            </a:fld>
            <a:endParaRPr lang="it-IT" sz="2400" b="0" strike="noStrike" spc="-1">
              <a:latin typeface="Times New Roman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628560" y="1825560"/>
            <a:ext cx="8732232" cy="4432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Gli allergeni 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alimentari 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e gli aero-allergeni vengono presentati dalle cellule APC (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antigen-presentig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cell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) ai linfociti T helper che differenziandosi in linfociti Th2 rilasciano IL-4, IL-5 e IL-13.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750" indent="-285750" algn="just">
              <a:lnSpc>
                <a:spcPct val="120000"/>
              </a:lnSpc>
              <a:spcBef>
                <a:spcPts val="751"/>
              </a:spcBef>
              <a:buFontTx/>
              <a:buChar char="-"/>
            </a:pPr>
            <a:r>
              <a:rPr lang="it-IT" sz="1600" b="1" strike="noStrike" spc="-1" dirty="0" smtClean="0">
                <a:solidFill>
                  <a:srgbClr val="004586"/>
                </a:solidFill>
                <a:latin typeface="Times New Roman"/>
              </a:rPr>
              <a:t>IL-4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aumenta la produzione di linfociti Th2 e la sintesi di immunoglobuline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IgE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da parte delle 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plasmacellule</a:t>
            </a:r>
            <a:endParaRPr lang="it-IT" sz="1600" spc="-1" dirty="0">
              <a:solidFill>
                <a:srgbClr val="000000"/>
              </a:solidFill>
              <a:latin typeface="Calibri"/>
            </a:endParaRPr>
          </a:p>
          <a:p>
            <a:pPr marL="285750" indent="-285750" algn="just">
              <a:lnSpc>
                <a:spcPct val="120000"/>
              </a:lnSpc>
              <a:spcBef>
                <a:spcPts val="751"/>
              </a:spcBef>
              <a:buFontTx/>
              <a:buChar char="-"/>
            </a:pPr>
            <a:r>
              <a:rPr lang="it-IT" sz="1600" b="1" strike="noStrike" spc="-1" dirty="0" smtClean="0">
                <a:solidFill>
                  <a:srgbClr val="004586"/>
                </a:solidFill>
                <a:latin typeface="Times New Roman"/>
              </a:rPr>
              <a:t>IL-5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favorisce la produzione midollare, differenziazione e sopravvivenza dei mastociti ed 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eosinofili</a:t>
            </a:r>
            <a:endParaRPr lang="it-IT" sz="1600" spc="-1" dirty="0">
              <a:solidFill>
                <a:srgbClr val="004586"/>
              </a:solidFill>
              <a:latin typeface="Times New Roman"/>
            </a:endParaRPr>
          </a:p>
          <a:p>
            <a:pPr marL="285750" indent="-285750" algn="just">
              <a:lnSpc>
                <a:spcPct val="120000"/>
              </a:lnSpc>
              <a:spcBef>
                <a:spcPts val="751"/>
              </a:spcBef>
              <a:buFontTx/>
              <a:buChar char="-"/>
            </a:pPr>
            <a:r>
              <a:rPr lang="it-IT" sz="1600" b="1" strike="noStrike" spc="-1" dirty="0" smtClean="0">
                <a:solidFill>
                  <a:srgbClr val="004586"/>
                </a:solidFill>
                <a:latin typeface="Times New Roman"/>
              </a:rPr>
              <a:t>IL-13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aumenta la sintesi di 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</a:rPr>
              <a:t>eotassina-3 e </a:t>
            </a:r>
            <a:r>
              <a:rPr lang="it-IT" sz="1600" b="1" strike="noStrike" spc="-1" dirty="0" err="1">
                <a:solidFill>
                  <a:srgbClr val="004586"/>
                </a:solidFill>
                <a:latin typeface="Times New Roman"/>
              </a:rPr>
              <a:t>periostina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, prodotte rispettivamente dai mastociti e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fibrobasti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, che reclutano eosinofili dal circolo e, riduce, inoltre, l’espressione di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desmogleina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e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filaggrina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nei tessuti alterando la barriera epiteliale. Favorisce, inoltre, la produzione di collagene e la </a:t>
            </a:r>
            <a:r>
              <a:rPr lang="it-IT" sz="1600" b="0" strike="noStrike" spc="-1" dirty="0" err="1" smtClean="0">
                <a:solidFill>
                  <a:srgbClr val="004586"/>
                </a:solidFill>
                <a:latin typeface="Times New Roman"/>
              </a:rPr>
              <a:t>neoangionesi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4"/>
          <p:cNvSpPr txBox="1"/>
          <p:nvPr/>
        </p:nvSpPr>
        <p:spPr>
          <a:xfrm>
            <a:off x="4392000" y="6120000"/>
            <a:ext cx="4858200" cy="56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1600" b="1" i="1" strike="noStrike" spc="-1">
                <a:solidFill>
                  <a:srgbClr val="004586"/>
                </a:solidFill>
                <a:latin typeface="Times New Roman"/>
              </a:rPr>
              <a:t>Davis BP. Pathophysiology of Eosinophilic Esophagitis. </a:t>
            </a:r>
            <a:endParaRPr lang="it-IT" sz="1600" b="0" strike="noStrike" spc="-1">
              <a:solidFill>
                <a:srgbClr val="004586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it-IT" sz="1600" b="1" i="1" strike="noStrike" spc="-1">
                <a:solidFill>
                  <a:srgbClr val="004586"/>
                </a:solidFill>
                <a:latin typeface="Times New Roman"/>
              </a:rPr>
              <a:t>Clin Rev Allergy Immunol. 2018</a:t>
            </a:r>
            <a:r>
              <a:rPr lang="it-IT" sz="1800" b="0" strike="noStrike" spc="-1">
                <a:solidFill>
                  <a:srgbClr val="004586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28560" y="72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4586"/>
                </a:solidFill>
                <a:latin typeface="Times New Roman"/>
                <a:ea typeface="Arial"/>
              </a:rPr>
              <a:t>PATOGENESI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8446680" y="0"/>
            <a:ext cx="696960" cy="50040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B146F58-4BE3-4A98-94F2-534B43487234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15</a:t>
            </a:fld>
            <a:endParaRPr lang="it-IT" sz="2400" b="0" strike="noStrike" spc="-1">
              <a:latin typeface="Times New Roman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182528" y="1779573"/>
            <a:ext cx="9394288" cy="5086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Gli allergeni alimentari e gli aero-allergeni tramite un meccanismo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IgE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-mediato determinano la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</a:rPr>
              <a:t>degranulazione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dei mastociti responsabili dell’ulteriore reclutamento di eosinofili tramite la produzione di </a:t>
            </a:r>
            <a:r>
              <a:rPr lang="it-IT" sz="1600" b="1" strike="noStrike" spc="-1" dirty="0" err="1">
                <a:solidFill>
                  <a:srgbClr val="004586"/>
                </a:solidFill>
                <a:latin typeface="Times New Roman"/>
              </a:rPr>
              <a:t>eotassina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e della fibrosi tissutale per il rilascio del 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</a:rPr>
              <a:t>fattore di crescita trasformante 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β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(TGF-β) che favorisce la produzione di collagene da parte dei </a:t>
            </a:r>
            <a:r>
              <a:rPr lang="it-IT" sz="1600" b="0" strike="noStrike" spc="-1" dirty="0" err="1" smtClean="0">
                <a:solidFill>
                  <a:srgbClr val="004586"/>
                </a:solidFill>
                <a:latin typeface="Times New Roman"/>
                <a:ea typeface="Times New Roman"/>
              </a:rPr>
              <a:t>miofibroblasti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Lo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  <a:ea typeface="Times New Roman"/>
              </a:rPr>
              <a:t>storm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</a:t>
            </a:r>
            <a:r>
              <a:rPr lang="it-IT" sz="1600" b="0" strike="noStrike" spc="-1" dirty="0" err="1">
                <a:solidFill>
                  <a:srgbClr val="004586"/>
                </a:solidFill>
                <a:latin typeface="Times New Roman"/>
                <a:ea typeface="Times New Roman"/>
              </a:rPr>
              <a:t>citochinico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determina l’aumento tissutale di eosinofili che rilasciano: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-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la proteina cationica degli eosinofili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(ECP);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-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la proteina basica maggiore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(MBP);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- 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la </a:t>
            </a:r>
            <a:r>
              <a:rPr lang="it-IT" sz="1600" b="1" strike="noStrike" spc="-1" dirty="0" err="1">
                <a:solidFill>
                  <a:srgbClr val="004586"/>
                </a:solidFill>
                <a:latin typeface="Times New Roman"/>
                <a:ea typeface="Times New Roman"/>
              </a:rPr>
              <a:t>perossidasi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eosinofila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(EPX);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- </a:t>
            </a:r>
            <a:r>
              <a:rPr lang="it-IT" sz="1600" b="1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fattore di crescita trasformante β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(TGF-β</a:t>
            </a:r>
            <a:r>
              <a:rPr lang="it-IT" sz="1600" b="0" strike="noStrike" spc="-1" dirty="0" smtClean="0">
                <a:solidFill>
                  <a:srgbClr val="004586"/>
                </a:solidFill>
                <a:latin typeface="Times New Roman"/>
                <a:ea typeface="Times New Roman"/>
              </a:rPr>
              <a:t>)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  <a:ea typeface="Times New Roman"/>
              </a:rPr>
              <a:t> </a:t>
            </a:r>
            <a:r>
              <a:rPr lang="it-IT" sz="1600" b="0" strike="noStrike" spc="-1" dirty="0">
                <a:solidFill>
                  <a:srgbClr val="004586"/>
                </a:solidFill>
                <a:latin typeface="Times New Roman"/>
              </a:rPr>
              <a:t> </a:t>
            </a: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5"/>
          <p:cNvSpPr txBox="1"/>
          <p:nvPr/>
        </p:nvSpPr>
        <p:spPr>
          <a:xfrm>
            <a:off x="7254890" y="3208333"/>
            <a:ext cx="2664000" cy="388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Effetto citotossico diretto sulle cellule epiteliali</a:t>
            </a:r>
            <a:endParaRPr lang="it-IT" sz="1800" b="0" strike="noStrike" spc="-1" dirty="0">
              <a:latin typeface="Arial"/>
            </a:endParaRPr>
          </a:p>
          <a:p>
            <a:endParaRPr lang="it-IT" sz="1800" b="0" strike="noStrike" spc="-1" dirty="0">
              <a:latin typeface="Arial"/>
            </a:endParaRPr>
          </a:p>
          <a:p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Aumento dell’attività contrattile delle cellule muscolari lisce</a:t>
            </a:r>
            <a:endParaRPr lang="it-IT" sz="1800" b="0" strike="noStrike" spc="-1" dirty="0">
              <a:latin typeface="Arial"/>
            </a:endParaRPr>
          </a:p>
          <a:p>
            <a:endParaRPr lang="it-IT" sz="1800" b="0" strike="noStrike" spc="-1" dirty="0">
              <a:latin typeface="Arial"/>
            </a:endParaRPr>
          </a:p>
          <a:p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Aumento della produzione di collagene e transizione epitelio-mesenchimale</a:t>
            </a:r>
            <a:endParaRPr lang="it-IT" sz="1800" b="0" strike="noStrike" spc="-1" dirty="0">
              <a:latin typeface="Arial"/>
            </a:endParaRPr>
          </a:p>
          <a:p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Aumento attività proteolitica delle </a:t>
            </a:r>
            <a:r>
              <a:rPr lang="it-IT" sz="1800" b="1" strike="noStrike" spc="-1" dirty="0" err="1">
                <a:solidFill>
                  <a:srgbClr val="3465A4"/>
                </a:solidFill>
                <a:latin typeface="Times New Roman"/>
              </a:rPr>
              <a:t>triptasi</a:t>
            </a: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 e chimasi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70" name="TextShape 6"/>
          <p:cNvSpPr txBox="1"/>
          <p:nvPr/>
        </p:nvSpPr>
        <p:spPr>
          <a:xfrm>
            <a:off x="325800" y="6480000"/>
            <a:ext cx="4858200" cy="56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Zhang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 M.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et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 al.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Eosinophilic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gastroenteritis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: A state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of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 art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review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. J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Gastroenterol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</a:rPr>
              <a:t>Hepatol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</a:rPr>
              <a:t>. 2017</a:t>
            </a:r>
            <a:r>
              <a:rPr lang="it-IT" sz="1800" b="0" strike="noStrike" spc="-1" dirty="0">
                <a:solidFill>
                  <a:srgbClr val="004586"/>
                </a:solidFill>
                <a:latin typeface="Times New Roman"/>
              </a:rPr>
              <a:t> </a:t>
            </a:r>
          </a:p>
        </p:txBody>
      </p:sp>
      <p:sp>
        <p:nvSpPr>
          <p:cNvPr id="8" name="Line 4"/>
          <p:cNvSpPr/>
          <p:nvPr/>
        </p:nvSpPr>
        <p:spPr>
          <a:xfrm flipV="1">
            <a:off x="4897436" y="4637093"/>
            <a:ext cx="1000132" cy="0"/>
          </a:xfrm>
          <a:prstGeom prst="line">
            <a:avLst/>
          </a:prstGeom>
          <a:ln w="57150"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28560" y="72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4586"/>
                </a:solidFill>
                <a:latin typeface="Times New Roman"/>
                <a:ea typeface="Arial"/>
              </a:rPr>
              <a:t>PATOGENESI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8446680" y="0"/>
            <a:ext cx="696960" cy="50040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2F33C3B-6D4C-496E-B2EF-450214B79126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16</a:t>
            </a:fld>
            <a:endParaRPr lang="it-IT" sz="2400" b="0" strike="noStrike" spc="-1">
              <a:latin typeface="Times New Roman"/>
            </a:endParaRPr>
          </a:p>
        </p:txBody>
      </p:sp>
      <p:pic>
        <p:nvPicPr>
          <p:cNvPr id="173" name="Immagine 172"/>
          <p:cNvPicPr/>
          <p:nvPr/>
        </p:nvPicPr>
        <p:blipFill>
          <a:blip r:embed="rId3"/>
          <a:stretch/>
        </p:blipFill>
        <p:spPr>
          <a:xfrm>
            <a:off x="720000" y="1806120"/>
            <a:ext cx="6120000" cy="4272120"/>
          </a:xfrm>
          <a:prstGeom prst="rect">
            <a:avLst/>
          </a:prstGeom>
          <a:ln>
            <a:noFill/>
          </a:ln>
        </p:spPr>
      </p:pic>
      <p:sp>
        <p:nvSpPr>
          <p:cNvPr id="174" name="TextShape 3"/>
          <p:cNvSpPr txBox="1"/>
          <p:nvPr/>
        </p:nvSpPr>
        <p:spPr>
          <a:xfrm>
            <a:off x="664560" y="6336000"/>
            <a:ext cx="6103440" cy="105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Vinit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 C.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et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 al.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Eosinophilic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esophagitis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: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Pathophysiology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,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diagnosis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 and management.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Arch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 </a:t>
            </a:r>
            <a:r>
              <a:rPr lang="it-IT" sz="1600" b="1" i="1" strike="noStrike" spc="-1" dirty="0" err="1">
                <a:solidFill>
                  <a:srgbClr val="004586"/>
                </a:solidFill>
                <a:latin typeface="Times New Roman"/>
                <a:ea typeface="Microsoft YaHei"/>
              </a:rPr>
              <a:t>Pediatr</a:t>
            </a:r>
            <a:r>
              <a:rPr lang="it-IT" sz="1600" b="1" i="1" strike="noStrike" spc="-1" dirty="0">
                <a:solidFill>
                  <a:srgbClr val="004586"/>
                </a:solidFill>
                <a:latin typeface="Times New Roman"/>
                <a:ea typeface="Microsoft YaHei"/>
              </a:rPr>
              <a:t>. 2019</a:t>
            </a:r>
            <a:endParaRPr lang="it-IT" sz="1600" b="0" strike="noStrike" spc="-1" dirty="0">
              <a:latin typeface="Arial"/>
            </a:endParaRPr>
          </a:p>
          <a:p>
            <a:endParaRPr lang="it-IT" sz="1600" b="0" strike="noStrike" spc="-1" dirty="0">
              <a:latin typeface="Arial"/>
            </a:endParaRPr>
          </a:p>
          <a:p>
            <a:endParaRPr lang="it-IT" sz="1600" b="0" strike="noStrike" spc="-1" dirty="0">
              <a:latin typeface="Arial"/>
            </a:endParaRPr>
          </a:p>
        </p:txBody>
      </p:sp>
      <p:sp>
        <p:nvSpPr>
          <p:cNvPr id="175" name="TextShape 4"/>
          <p:cNvSpPr txBox="1"/>
          <p:nvPr/>
        </p:nvSpPr>
        <p:spPr>
          <a:xfrm>
            <a:off x="6912520" y="1691605"/>
            <a:ext cx="3024336" cy="37081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800" b="0" strike="noStrike" spc="-1" dirty="0">
                <a:solidFill>
                  <a:srgbClr val="3465A4"/>
                </a:solidFill>
                <a:latin typeface="Times New Roman"/>
              </a:rPr>
              <a:t>La cascata infiammatoria esita nello sviluppo di: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-alterazione della barriera </a:t>
            </a:r>
            <a:r>
              <a:rPr lang="it-IT" sz="1800" b="1" strike="noStrike" spc="-1" dirty="0" smtClean="0">
                <a:solidFill>
                  <a:srgbClr val="3465A4"/>
                </a:solidFill>
                <a:latin typeface="Times New Roman"/>
              </a:rPr>
              <a:t>epiteliale</a:t>
            </a:r>
            <a:endParaRPr lang="it-IT" sz="1800" b="0" strike="noStrike" spc="-1" dirty="0" smtClean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1800" b="0" strike="noStrike" spc="-1" dirty="0" smtClean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800" b="1" strike="noStrike" spc="-1" dirty="0" smtClean="0">
                <a:solidFill>
                  <a:srgbClr val="3465A4"/>
                </a:solidFill>
                <a:latin typeface="Times New Roman"/>
              </a:rPr>
              <a:t>- </a:t>
            </a: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iperplasia epiteliale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- </a:t>
            </a:r>
            <a:r>
              <a:rPr lang="it-IT" sz="1800" b="1" strike="noStrike" spc="-1" dirty="0" err="1">
                <a:solidFill>
                  <a:srgbClr val="3465A4"/>
                </a:solidFill>
                <a:latin typeface="Times New Roman"/>
              </a:rPr>
              <a:t>dismotilità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800" b="1" strike="noStrike" spc="-1" dirty="0" smtClean="0">
                <a:solidFill>
                  <a:srgbClr val="3465A4"/>
                </a:solidFill>
                <a:latin typeface="Times New Roman"/>
              </a:rPr>
              <a:t>- fibrosi </a:t>
            </a:r>
            <a:r>
              <a:rPr lang="it-IT" sz="1800" b="1" strike="noStrike" spc="-1" dirty="0">
                <a:solidFill>
                  <a:srgbClr val="3465A4"/>
                </a:solidFill>
                <a:latin typeface="Times New Roman"/>
              </a:rPr>
              <a:t>della mucosa e sottomucosa</a:t>
            </a:r>
            <a:endParaRPr lang="it-IT" sz="1800" b="0" strike="noStrike" spc="-1" dirty="0">
              <a:latin typeface="Arial"/>
            </a:endParaRPr>
          </a:p>
          <a:p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539718" y="3351209"/>
            <a:ext cx="8501122" cy="928694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Il quadro clinico è estremamente polimorfo e correlato alla localizzazione, estensione e profondità della lesione. Si distinguono 3 varianti.</a:t>
            </a:r>
          </a:p>
          <a:p>
            <a:pPr algn="just">
              <a:lnSpc>
                <a:spcPct val="14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17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F34D6F1-817F-43E7-A4FB-35707FDEBC1D}"/>
              </a:ext>
            </a:extLst>
          </p:cNvPr>
          <p:cNvSpPr txBox="1"/>
          <p:nvPr/>
        </p:nvSpPr>
        <p:spPr>
          <a:xfrm>
            <a:off x="825470" y="850879"/>
            <a:ext cx="3582047" cy="5089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sz="2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9718" y="4279903"/>
            <a:ext cx="63579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Interessamento della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tonaca mucosa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: rappresenta la forma più frequente, è caratterizzata da diarrea, vomito, dolore addominale prevalentemente notturno,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rettorragia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calo ponderale, anemia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sideropenica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e dispepsia che non risponde ai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gastroprotettori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 descr="Cattura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76" y="4994283"/>
            <a:ext cx="2571768" cy="223482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897304" y="6137291"/>
            <a:ext cx="300039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Placche bianche nel bulbo duodenale di un paziente con enterite eosinofila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68280" y="1565259"/>
            <a:ext cx="62282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Spesso sono presenti altre comorbidità quali asma, rinite allergica, dermatite atopica ed allergie ad alimenti, farmaci e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polline.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Indagare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un’eventuale cistite eosinofila (4,5% dei casi) e pancreatite da duodenite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eosinofila</a:t>
            </a: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700" y="1548838"/>
            <a:ext cx="2928496" cy="15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18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F34D6F1-817F-43E7-A4FB-35707FDEBC1D}"/>
              </a:ext>
            </a:extLst>
          </p:cNvPr>
          <p:cNvSpPr txBox="1"/>
          <p:nvPr/>
        </p:nvSpPr>
        <p:spPr>
          <a:xfrm>
            <a:off x="825470" y="850879"/>
            <a:ext cx="3582047" cy="5089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sz="2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</a:p>
        </p:txBody>
      </p:sp>
      <p:pic>
        <p:nvPicPr>
          <p:cNvPr id="1026" name="Picture 2" descr="F:\Nuova cartella (2)\Cat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84" y="3708399"/>
            <a:ext cx="2643206" cy="196315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896908" y="1779573"/>
            <a:ext cx="7743804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Interessamento della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tonaca muscolare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: è la seconda forma più frequente. E’ caratterizzata da episodi transitori di subocclusione o occlusione intestinale che interessano maggiormente  il piloro ed il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duodeno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40180" y="4137027"/>
            <a:ext cx="3000396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Resezione di ansa ileale per tratto </a:t>
            </a:r>
            <a:r>
              <a:rPr lang="it-IT" sz="1600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stenotico</a:t>
            </a:r>
            <a:r>
              <a:rPr 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 paziente con occlusione intestinale</a:t>
            </a:r>
          </a:p>
        </p:txBody>
      </p:sp>
    </p:spTree>
    <p:extLst>
      <p:ext uri="{BB962C8B-B14F-4D97-AF65-F5344CB8AC3E}">
        <p14:creationId xmlns:p14="http://schemas.microsoft.com/office/powerpoint/2010/main" val="386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19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F34D6F1-817F-43E7-A4FB-35707FDEBC1D}"/>
              </a:ext>
            </a:extLst>
          </p:cNvPr>
          <p:cNvSpPr txBox="1"/>
          <p:nvPr/>
        </p:nvSpPr>
        <p:spPr>
          <a:xfrm>
            <a:off x="825470" y="850879"/>
            <a:ext cx="3582047" cy="57004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5470" y="1493821"/>
            <a:ext cx="78152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Interessamento della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tonaca sierosa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: è la variante più rara nel quale l’infiltrato infiammatorio ricco in eosinofili permea attraverso tutti e 3 gli strati della parete del viscere. Si associa a versamento essudatizio, dolore addominale ed una più significativa eosinofilia rispetto alle altre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varianti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Cattura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08" y="4065589"/>
            <a:ext cx="2672994" cy="185738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744168" y="4068768"/>
            <a:ext cx="3000396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Presenza di eosinofili nel liquido ascitico all’esame citologico di un paziente con enterite eosinofila</a:t>
            </a:r>
          </a:p>
        </p:txBody>
      </p:sp>
    </p:spTree>
    <p:extLst>
      <p:ext uri="{BB962C8B-B14F-4D97-AF65-F5344CB8AC3E}">
        <p14:creationId xmlns:p14="http://schemas.microsoft.com/office/powerpoint/2010/main" val="386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28560" y="7286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33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33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79872" y="1379158"/>
            <a:ext cx="7886160" cy="5758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it-IT" sz="2400" b="0" u="sng" strike="noStrike" spc="-1" dirty="0">
                <a:solidFill>
                  <a:srgbClr val="004586"/>
                </a:solidFill>
                <a:uFillTx/>
                <a:latin typeface="Times New Roman"/>
                <a:ea typeface="Arial"/>
              </a:rPr>
              <a:t>CASO CLINICO</a:t>
            </a: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751"/>
              </a:spcBef>
            </a:pP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Un raro caso di ascite e diarrea 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D.G., uomo, 34  anni</a:t>
            </a:r>
            <a:endParaRPr lang="it-IT" sz="2100" b="0" strike="noStrike" spc="-1" dirty="0" smtClean="0">
              <a:latin typeface="Arial"/>
            </a:endParaRPr>
          </a:p>
          <a:p>
            <a:pPr marL="171360" indent="-170640" algn="just">
              <a:lnSpc>
                <a:spcPct val="140000"/>
              </a:lnSpc>
              <a:spcBef>
                <a:spcPts val="600"/>
              </a:spcBef>
              <a:buClr>
                <a:srgbClr val="004586"/>
              </a:buClr>
              <a:buFont typeface="Arial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Nato a termine da parto </a:t>
            </a:r>
            <a:r>
              <a:rPr lang="it-IT" sz="2100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eutocio</a:t>
            </a:r>
            <a:endParaRPr lang="it-IT" sz="2100" b="0" strike="noStrike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marL="171360" indent="-170640" algn="just">
              <a:lnSpc>
                <a:spcPct val="140000"/>
              </a:lnSpc>
              <a:spcBef>
                <a:spcPts val="600"/>
              </a:spcBef>
              <a:buClr>
                <a:srgbClr val="004586"/>
              </a:buClr>
              <a:buFont typeface="Arial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Sviluppo psico-fisico regolare</a:t>
            </a:r>
            <a:endParaRPr lang="it-IT" sz="2100" b="0" strike="noStrike" spc="-1" dirty="0" smtClean="0">
              <a:latin typeface="Arial"/>
            </a:endParaRPr>
          </a:p>
          <a:p>
            <a:pPr marL="171360" indent="-170640" algn="just">
              <a:lnSpc>
                <a:spcPct val="140000"/>
              </a:lnSpc>
              <a:spcBef>
                <a:spcPts val="600"/>
              </a:spcBef>
              <a:buClr>
                <a:srgbClr val="004586"/>
              </a:buClr>
              <a:buFont typeface="Arial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Assenza di familiarità per patologie gastrointestinali</a:t>
            </a:r>
            <a:endParaRPr lang="it-IT" sz="2100" b="0" strike="noStrike" spc="-1" dirty="0" smtClean="0">
              <a:latin typeface="Arial"/>
            </a:endParaRPr>
          </a:p>
          <a:p>
            <a:pPr marL="171360" indent="-170640" algn="just">
              <a:lnSpc>
                <a:spcPct val="140000"/>
              </a:lnSpc>
              <a:spcBef>
                <a:spcPts val="600"/>
              </a:spcBef>
              <a:buClr>
                <a:srgbClr val="004586"/>
              </a:buClr>
              <a:buFont typeface="Arial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Affetto da asma bronchiale e rinite allergica in terapia con antistaminici,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Times New Roman"/>
              </a:rPr>
              <a:t>β2-agonisti antistaminici ed immunoterapia specifica iniettiva</a:t>
            </a:r>
            <a:endParaRPr lang="it-IT" sz="2100" b="0" strike="noStrike" spc="-1" dirty="0" smtClean="0">
              <a:latin typeface="Arial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endParaRPr lang="it-IT" sz="2100" b="0" strike="noStrike" spc="-1" dirty="0" smtClean="0">
              <a:latin typeface="Arial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Insorgenza all’età di 34 anni di:</a:t>
            </a:r>
          </a:p>
          <a:p>
            <a:pPr algn="ctr">
              <a:lnSpc>
                <a:spcPct val="14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dolori addominali continui</a:t>
            </a:r>
          </a:p>
          <a:p>
            <a:pPr algn="ctr">
              <a:lnSpc>
                <a:spcPct val="14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100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alvo diarroico (5-6 evacuazioni al giorno di cui una notturna)</a:t>
            </a:r>
          </a:p>
          <a:p>
            <a:pPr algn="ctr">
              <a:lnSpc>
                <a:spcPct val="14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calo ponderale di 5 kg </a:t>
            </a:r>
            <a:endParaRPr lang="it-IT" sz="2100" b="0" strike="noStrike" spc="-1" dirty="0" smtClean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5DAA29CD-258A-4B56-8271-103CE6D6FBCB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2</a:t>
            </a:fld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20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F34D6F1-817F-43E7-A4FB-35707FDEBC1D}"/>
              </a:ext>
            </a:extLst>
          </p:cNvPr>
          <p:cNvSpPr txBox="1"/>
          <p:nvPr/>
        </p:nvSpPr>
        <p:spPr>
          <a:xfrm>
            <a:off x="825470" y="850879"/>
            <a:ext cx="3582047" cy="48649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</a:t>
            </a:r>
            <a:endParaRPr lang="it-IT" sz="25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Cattura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32" y="5208597"/>
            <a:ext cx="2019582" cy="21910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825470" y="2051645"/>
            <a:ext cx="853532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Le varianti con interessamento della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tonaca mucosa e/o della tonaca muscolare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rappresentano le forme con </a:t>
            </a:r>
            <a:r>
              <a:rPr lang="it-IT" u="sng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prognosi peggiore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 quanto caratterizzate da un decorso cronico continuo o frequenti riacutizzazioni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rispettivamente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La variante con interessamento della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tonaca sierosa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presenta una </a:t>
            </a:r>
            <a:r>
              <a:rPr lang="it-IT" u="sng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prognosi favorevole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manifestandosi con un singolo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flare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di malattia senza cronicizzazione dei sintomi in quanto è responsiva alla terapia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corticosteroidea 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287784" y="865130"/>
            <a:ext cx="9561633" cy="4714907"/>
          </a:xfrm>
          <a:prstGeom prst="rect">
            <a:avLst/>
          </a:prstGeom>
        </p:spPr>
        <p:txBody>
          <a:bodyPr lIns="100794" tIns="50397" rIns="100794" bIns="50397">
            <a:normAutofit fontScale="77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it-IT" sz="3600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</a:t>
            </a:r>
          </a:p>
          <a:p>
            <a:pPr algn="just">
              <a:lnSpc>
                <a:spcPct val="130000"/>
              </a:lnSpc>
            </a:pPr>
            <a:endParaRPr lang="it-IT" sz="3200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29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Assenza di linee guida standardizzate per la diagnosi dell’Enterocolite eosinofila!</a:t>
            </a:r>
          </a:p>
          <a:p>
            <a:pPr algn="just">
              <a:lnSpc>
                <a:spcPct val="130000"/>
              </a:lnSpc>
            </a:pPr>
            <a:endParaRPr lang="it-IT" sz="3200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32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Criteri diagnostici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Presenza </a:t>
            </a: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 sintomi gastrointestinali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Infiltrato </a:t>
            </a: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eosinofilo all’esame istologico delle biopsie endoscopiche o all’esame citologico del liquido ascitico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Esclusione </a:t>
            </a: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 tutte le possibili cause di eosinofilia tissutale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32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</a:t>
            </a:r>
            <a:endParaRPr lang="it-IT" sz="3200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sz="3200" b="1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it-IT" sz="3200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21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Immagine 6" descr="Cattura 99.PNG"/>
          <p:cNvPicPr>
            <a:picLocks noChangeAspect="1"/>
          </p:cNvPicPr>
          <p:nvPr/>
        </p:nvPicPr>
        <p:blipFill>
          <a:blip r:embed="rId3"/>
          <a:srcRect t="6840"/>
          <a:stretch>
            <a:fillRect/>
          </a:stretch>
        </p:blipFill>
        <p:spPr>
          <a:xfrm>
            <a:off x="7612080" y="136499"/>
            <a:ext cx="1830895" cy="1643074"/>
          </a:xfrm>
          <a:prstGeom prst="rect">
            <a:avLst/>
          </a:prstGeom>
        </p:spPr>
      </p:pic>
      <p:pic>
        <p:nvPicPr>
          <p:cNvPr id="9" name="Immagine 8" descr="Cattura 4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32" y="4565655"/>
            <a:ext cx="3924848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93043" y="1065194"/>
            <a:ext cx="8847863" cy="5286411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</a:t>
            </a:r>
          </a:p>
          <a:p>
            <a:pPr algn="just">
              <a:lnSpc>
                <a:spcPct val="130000"/>
              </a:lnSpc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Esami </a:t>
            </a:r>
            <a:r>
              <a:rPr lang="it-IT" sz="2000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bioumorali</a:t>
            </a: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Leucocitosi eosinofila con conta assoluta degli eosinofili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Anemia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sideropenica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ipoprotidemia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ipoalbumineamia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da malassorbimento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IgA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anti-transglutaminasi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p-ANCA e ASCA negativi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IgE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&gt; 100KU/l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RAST test per identificare eventuali allergie alimentari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IgE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mediate</a:t>
            </a:r>
          </a:p>
          <a:p>
            <a:pPr algn="just">
              <a:lnSpc>
                <a:spcPct val="130000"/>
              </a:lnSpc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22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Line 4"/>
          <p:cNvSpPr/>
          <p:nvPr/>
        </p:nvSpPr>
        <p:spPr>
          <a:xfrm flipV="1">
            <a:off x="6326196" y="2136763"/>
            <a:ext cx="1000132" cy="428628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13" name="CasellaDiTesto 12"/>
          <p:cNvSpPr txBox="1"/>
          <p:nvPr/>
        </p:nvSpPr>
        <p:spPr>
          <a:xfrm>
            <a:off x="6548379" y="1136631"/>
            <a:ext cx="353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600-1500/µL</a:t>
            </a: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malattia lieve</a:t>
            </a:r>
          </a:p>
          <a:p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1500-5000/µL</a:t>
            </a: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malattia moderata</a:t>
            </a:r>
          </a:p>
          <a:p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&gt;5000/µL </a:t>
            </a: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malattia severa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40642" y="5137159"/>
            <a:ext cx="235745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L’eosinofilia periferica può essere assente nel 20% dei pazienti!</a:t>
            </a: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14" descr="Cattura 98.PNG"/>
          <p:cNvPicPr>
            <a:picLocks noChangeAspect="1"/>
          </p:cNvPicPr>
          <p:nvPr/>
        </p:nvPicPr>
        <p:blipFill>
          <a:blip r:embed="rId3" cstate="print"/>
          <a:srcRect l="2312"/>
          <a:stretch>
            <a:fillRect/>
          </a:stretch>
        </p:blipFill>
        <p:spPr>
          <a:xfrm>
            <a:off x="6540510" y="5208597"/>
            <a:ext cx="970074" cy="85725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2594" y="4422779"/>
            <a:ext cx="5572164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Altre indagini di I livello: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Prick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test per identificare allergeni inalanti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Esame parassitologico delle feci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Calprotectina fecale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Antigene e tossina A e B di </a:t>
            </a:r>
            <a:r>
              <a:rPr lang="it-IT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Clostridium</a:t>
            </a: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difficile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IgM</a:t>
            </a: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e </a:t>
            </a:r>
            <a:r>
              <a:rPr lang="it-IT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IgG</a:t>
            </a: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per Citomegalovirus e virus </a:t>
            </a:r>
            <a:r>
              <a:rPr lang="it-IT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Epstain</a:t>
            </a: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Barr</a:t>
            </a:r>
            <a:endParaRPr lang="it-IT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</a:pPr>
            <a:r>
              <a:rPr lang="it-IT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FontTx/>
              <a:buChar char="-"/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93043" y="1065194"/>
            <a:ext cx="8847863" cy="2071701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</a:t>
            </a:r>
          </a:p>
          <a:p>
            <a:pPr algn="just">
              <a:lnSpc>
                <a:spcPct val="130000"/>
              </a:lnSpc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Imaging endoscopico</a:t>
            </a:r>
          </a:p>
          <a:p>
            <a:pPr algn="just">
              <a:lnSpc>
                <a:spcPct val="130000"/>
              </a:lnSpc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Aspecifico con distribuzione “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patchy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” delle lesioni</a:t>
            </a: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23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Immagine 9" descr="Cattura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32" y="2136763"/>
            <a:ext cx="1808590" cy="1571635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825470" y="3351209"/>
            <a:ext cx="4574882" cy="29489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edema ed eritema puntiforme della mucosa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“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whitish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specks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” ovvero placche bianche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ulcere superficiali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pseudopolipi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ispessimento delle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pliche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mucosali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noduli mucosi</a:t>
            </a:r>
          </a:p>
        </p:txBody>
      </p:sp>
      <p:pic>
        <p:nvPicPr>
          <p:cNvPr id="17" name="Immagine 16" descr="Catturaww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328" y="493689"/>
            <a:ext cx="1592802" cy="1500198"/>
          </a:xfrm>
          <a:prstGeom prst="rect">
            <a:avLst/>
          </a:prstGeom>
        </p:spPr>
      </p:pic>
      <p:pic>
        <p:nvPicPr>
          <p:cNvPr id="18" name="Immagine 17" descr="Cattura sdas.PNG"/>
          <p:cNvPicPr>
            <a:picLocks noChangeAspect="1"/>
          </p:cNvPicPr>
          <p:nvPr/>
        </p:nvPicPr>
        <p:blipFill>
          <a:blip r:embed="rId5"/>
          <a:srcRect l="3048" t="3012" r="2452" b="3628"/>
          <a:stretch>
            <a:fillRect/>
          </a:stretch>
        </p:blipFill>
        <p:spPr>
          <a:xfrm>
            <a:off x="6826262" y="3994151"/>
            <a:ext cx="1714512" cy="1714512"/>
          </a:xfrm>
          <a:prstGeom prst="rect">
            <a:avLst/>
          </a:prstGeom>
        </p:spPr>
      </p:pic>
      <p:pic>
        <p:nvPicPr>
          <p:cNvPr id="19" name="Immagine 18" descr="lll.PNG"/>
          <p:cNvPicPr>
            <a:picLocks noChangeAspect="1"/>
          </p:cNvPicPr>
          <p:nvPr/>
        </p:nvPicPr>
        <p:blipFill>
          <a:blip r:embed="rId6"/>
          <a:srcRect t="4611" r="4348" b="3162"/>
          <a:stretch>
            <a:fillRect/>
          </a:stretch>
        </p:blipFill>
        <p:spPr>
          <a:xfrm>
            <a:off x="8105002" y="5922977"/>
            <a:ext cx="1650218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93043" y="1065194"/>
            <a:ext cx="8847863" cy="3143271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Esame istologico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Assenza di linee guida per la diagnosi istologica di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malattia</a:t>
            </a: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infiltrato eosinofilo nella lamina propria e nella sottomucosa, </a:t>
            </a:r>
            <a:r>
              <a:rPr 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degranulazione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eosinofila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iperplasia delle cripte, atrofia dei villi, ascessi criptici e necrosi epiteliale </a:t>
            </a: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24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2825734" y="4922845"/>
          <a:ext cx="67204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39"/>
                <a:gridCol w="2240139"/>
                <a:gridCol w="2240139"/>
              </a:tblGrid>
              <a:tr h="32147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Bambini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Adulti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Esofago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&gt;15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Stomaco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&gt;20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Duodeno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&gt;19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Colon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&gt;50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111486" y="4208465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Eosinofili per HPF nei </a:t>
            </a: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isordini gastrointestinali</a:t>
            </a:r>
          </a:p>
          <a:p>
            <a:pPr algn="ctr"/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correlati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agli eosinofili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6842" y="4922845"/>
            <a:ext cx="2214578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cieco e l’appendice con più di 40 eosinofili per </a:t>
            </a:r>
            <a:r>
              <a:rPr lang="it-IT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high-power</a:t>
            </a:r>
            <a:r>
              <a:rPr lang="it-IT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presentano fisiologicamente il più alto numero di eosinofili di tutto il tratto gastrointestinale</a:t>
            </a: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Shape 3"/>
          <p:cNvSpPr txBox="1"/>
          <p:nvPr/>
        </p:nvSpPr>
        <p:spPr>
          <a:xfrm>
            <a:off x="3611552" y="6780233"/>
            <a:ext cx="6103440" cy="5715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Sunkara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T.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et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al.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Eosinophilic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gastroenteritis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: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diagnosis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and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clinical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perspectives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.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Clin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exp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 </a:t>
            </a:r>
            <a:r>
              <a:rPr lang="it-IT" sz="1600" b="1" i="1" strike="noStrike" spc="-1" dirty="0" err="1" smtClean="0">
                <a:solidFill>
                  <a:srgbClr val="004586"/>
                </a:solidFill>
                <a:latin typeface="Times New Roman"/>
                <a:ea typeface="Microsoft YaHei"/>
              </a:rPr>
              <a:t>Gastroenterol</a:t>
            </a:r>
            <a:r>
              <a:rPr lang="it-IT" sz="1600" b="1" i="1" strike="noStrike" spc="-1" dirty="0" smtClean="0">
                <a:solidFill>
                  <a:srgbClr val="004586"/>
                </a:solidFill>
                <a:latin typeface="Times New Roman"/>
                <a:ea typeface="Microsoft YaHei"/>
              </a:rPr>
              <a:t>. 2019</a:t>
            </a:r>
            <a:endParaRPr lang="it-IT" sz="1600" b="0" strike="noStrike" spc="-1" dirty="0">
              <a:latin typeface="Arial"/>
            </a:endParaRPr>
          </a:p>
          <a:p>
            <a:endParaRPr lang="it-IT" sz="1600" b="0" strike="noStrike" spc="-1" dirty="0">
              <a:latin typeface="Arial"/>
            </a:endParaRPr>
          </a:p>
        </p:txBody>
      </p:sp>
      <p:pic>
        <p:nvPicPr>
          <p:cNvPr id="22" name="Immagine 21" descr="Cattura sds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23" y="708003"/>
            <a:ext cx="2255123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93043" y="1065194"/>
            <a:ext cx="5347401" cy="1428759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</a:t>
            </a:r>
          </a:p>
          <a:p>
            <a:pPr algn="just">
              <a:lnSpc>
                <a:spcPct val="130000"/>
              </a:lnSpc>
            </a:pPr>
            <a:endParaRPr lang="it-IT" sz="2000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sz="2000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Imaging radiologico</a:t>
            </a: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25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25404" y="2565391"/>
            <a:ext cx="4500594" cy="39290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ispessimento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circonferenziale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della parete del viscere intestinale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ispessimento delle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pliche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mucosali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con “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araneid-limb-like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sign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”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versamento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endoaddominale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pancreas edematoso con raccolte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peripancreatiche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 presenza di ispessimento del duodeno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ispessimento 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pseudopolipi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della parete vescicale</a:t>
            </a:r>
          </a:p>
        </p:txBody>
      </p:sp>
      <p:pic>
        <p:nvPicPr>
          <p:cNvPr id="12" name="Immagine 11" descr="arained.PNG"/>
          <p:cNvPicPr>
            <a:picLocks noChangeAspect="1"/>
          </p:cNvPicPr>
          <p:nvPr/>
        </p:nvPicPr>
        <p:blipFill>
          <a:blip r:embed="rId3"/>
          <a:srcRect l="2863" t="4445" r="2863" b="4445"/>
          <a:stretch>
            <a:fillRect/>
          </a:stretch>
        </p:blipFill>
        <p:spPr>
          <a:xfrm>
            <a:off x="4968874" y="2565391"/>
            <a:ext cx="4863278" cy="2000264"/>
          </a:xfrm>
          <a:prstGeom prst="rect">
            <a:avLst/>
          </a:prstGeom>
        </p:spPr>
      </p:pic>
      <p:pic>
        <p:nvPicPr>
          <p:cNvPr id="13" name="Immagine 12" descr="vesci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88" y="5208597"/>
            <a:ext cx="2629267" cy="175284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969270" y="5780101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Ispessimento della parete vescicale</a:t>
            </a: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54758" y="4637093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Arained-limb-like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93043" y="803376"/>
            <a:ext cx="8694539" cy="1461188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93043" y="1065194"/>
            <a:ext cx="5347401" cy="714379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500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DIAGNOSI DIFFERENZIALE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000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it-IT" b="1" dirty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26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Immagine 9" descr="Catturadsds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32" y="1779573"/>
            <a:ext cx="4133424" cy="307183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254626" y="1208069"/>
            <a:ext cx="407196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Infezione da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Helicobacter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pylori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può causare una gastrite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antrale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eosinofila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responsiva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alla terapia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eradicante</a:t>
            </a: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Sindrome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ipereosinofila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idiopatica associata ad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ipereosinofilia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(&gt;1500/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mmc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 per più di 6 mesi con danno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multiorgano</a:t>
            </a: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Vasculiti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dei piccoli vasi e Sclerosi sistemica associate ad </a:t>
            </a:r>
            <a:r>
              <a:rPr lang="it-IT" b="1" dirty="0" err="1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ipereosinofilia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periferica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Gastroenteriti eosinofile da farmaci o da </a:t>
            </a:r>
            <a:r>
              <a:rPr lang="it-IT" b="1" dirty="0" smtClean="0">
                <a:solidFill>
                  <a:srgbClr val="00458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parassiti</a:t>
            </a:r>
            <a:endParaRPr lang="it-IT" b="1" dirty="0" smtClean="0">
              <a:solidFill>
                <a:srgbClr val="00458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1045568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27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1136631"/>
            <a:ext cx="8929750" cy="10590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eosinofila!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74807" y="2430282"/>
            <a:ext cx="7611034" cy="474657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Approccio dietetico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Corticosteroidi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Antagonista del recettore dei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leucotrieni</a:t>
            </a: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Stabilizzanti la membrana dei mastociti e antistaminici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Anticorpi monoclonali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Terapia chirurgica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21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2080" y="6257104"/>
            <a:ext cx="1713361" cy="919754"/>
          </a:xfrm>
          <a:prstGeom prst="rect">
            <a:avLst/>
          </a:prstGeom>
        </p:spPr>
      </p:pic>
      <p:pic>
        <p:nvPicPr>
          <p:cNvPr id="11" name="Immagine 10" descr="Cattura lkl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972" y="2715394"/>
            <a:ext cx="1635738" cy="1066049"/>
          </a:xfrm>
          <a:prstGeom prst="rect">
            <a:avLst/>
          </a:prstGeom>
        </p:spPr>
      </p:pic>
      <p:pic>
        <p:nvPicPr>
          <p:cNvPr id="12" name="Immagine 11" descr="Cattura 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056" y="5637225"/>
            <a:ext cx="3191216" cy="1548214"/>
          </a:xfrm>
          <a:prstGeom prst="rect">
            <a:avLst/>
          </a:prstGeom>
        </p:spPr>
      </p:pic>
      <p:pic>
        <p:nvPicPr>
          <p:cNvPr id="13" name="Immagine 12" descr="Cattura mm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080" y="5003973"/>
            <a:ext cx="1357322" cy="1015091"/>
          </a:xfrm>
          <a:prstGeom prst="rect">
            <a:avLst/>
          </a:prstGeom>
        </p:spPr>
      </p:pic>
      <p:pic>
        <p:nvPicPr>
          <p:cNvPr id="14" name="Immagine 13" descr="ch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4670" y="3978692"/>
            <a:ext cx="1635738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827509"/>
            <a:ext cx="8694539" cy="1461188"/>
          </a:xfrm>
        </p:spPr>
        <p:txBody>
          <a:bodyPr/>
          <a:lstStyle/>
          <a:p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28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918572"/>
            <a:ext cx="8929750" cy="10590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eosinofila!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54032" y="1985589"/>
            <a:ext cx="7611034" cy="474657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Approccio dietetico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di eliminazione mirata sull’esito del RAST test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di eliminazione empirica “6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spc="-1" dirty="0" smtClean="0">
                <a:solidFill>
                  <a:srgbClr val="004586"/>
                </a:solidFill>
                <a:latin typeface="Times New Roman"/>
                <a:ea typeface="Arial"/>
              </a:rPr>
              <a:t>(latte, uovo, grano, soia, arachidi/noccioline e pesce/crostacei).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elementare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Cattura lkl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86" y="136499"/>
            <a:ext cx="2049402" cy="1335644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1039784" y="5065721"/>
            <a:ext cx="3500462" cy="2143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Efficace nella variante mucosale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Riduce gli eosinofili tissutali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Migliora i sintomi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683122" y="5065721"/>
            <a:ext cx="3500462" cy="2143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Scarsa efficacia nella variante muscolare e sierosa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Scarsa aderenza alla dieta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Ridotta qualità di vita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Scarsa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palatabilità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1045568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29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920609"/>
            <a:ext cx="8929750" cy="10590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eosinofila!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54032" y="1907629"/>
            <a:ext cx="8606760" cy="464148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Corticosteroidi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Prednisolone 0,5-1 mg/kg per 2 settimane con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tapering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ogni 7 giorni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Budesonide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mg/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tapering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3 mg ogni mese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Nuovo ciclo di steroidi o mantenimento della dose minima efficace (5-10 mg prednisolone, 3-6 mg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budesonide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nelle forme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steroido-dipendenti</a:t>
            </a: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39784" y="5065721"/>
            <a:ext cx="3500462" cy="2143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Induzione/mantenimento remissione clinica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Efficace nella variante mucosale e sierosa (ascite </a:t>
            </a:r>
            <a:r>
              <a:rPr lang="it-IT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responsiva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Riduce l’eosinofilia e gli eosinofili tissutali 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683122" y="5065721"/>
            <a:ext cx="3500462" cy="2143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Eventi avversi da steroidi</a:t>
            </a:r>
          </a:p>
        </p:txBody>
      </p:sp>
      <p:pic>
        <p:nvPicPr>
          <p:cNvPr id="10" name="Immagine 9" descr="21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4956" y="350813"/>
            <a:ext cx="199617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"/>
          <p:cNvSpPr/>
          <p:nvPr/>
        </p:nvSpPr>
        <p:spPr>
          <a:xfrm>
            <a:off x="628560" y="966240"/>
            <a:ext cx="7886160" cy="58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Dopo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un mese per il persistere della sintomatologia si sottopone ad uno studio ultrasonografico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dell’addome,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che evidenzia la presenza di versamento ascitico nella tasca del Morrison ed in fossa iliaca destra con anse intestinali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distese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 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6EC0A14E-4E56-4F0B-AA36-98DAB80A3A50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3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628560" y="3731400"/>
            <a:ext cx="7886160" cy="383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Immagine 132"/>
          <p:cNvPicPr/>
          <p:nvPr/>
        </p:nvPicPr>
        <p:blipFill>
          <a:blip r:embed="rId3"/>
          <a:stretch/>
        </p:blipFill>
        <p:spPr>
          <a:xfrm>
            <a:off x="4683122" y="3922713"/>
            <a:ext cx="3429024" cy="2428892"/>
          </a:xfrm>
          <a:prstGeom prst="rect">
            <a:avLst/>
          </a:prstGeom>
          <a:ln>
            <a:noFill/>
          </a:ln>
        </p:spPr>
      </p:pic>
      <p:pic>
        <p:nvPicPr>
          <p:cNvPr id="7" name="Immagine 6" descr="Cattura e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74" y="3922713"/>
            <a:ext cx="3105584" cy="2438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899517"/>
            <a:ext cx="8694539" cy="1461188"/>
          </a:xfrm>
        </p:spPr>
        <p:txBody>
          <a:bodyPr/>
          <a:lstStyle/>
          <a:p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30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990580"/>
            <a:ext cx="8929750" cy="10590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eosinofila!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431800" y="1979637"/>
            <a:ext cx="9433048" cy="570068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Antagonista del recettore dei </a:t>
            </a:r>
            <a:r>
              <a:rPr lang="it-IT" sz="2200" b="1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leucotrieni</a:t>
            </a:r>
            <a:endParaRPr lang="it-IT" sz="2200" b="1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Montelukast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10-40 mg/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Stabilizzanti la membrana dei mastociti e antistaminici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Sodio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cromoglicato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100-300 mg/die per 3-4 volte al giorno da 10 settimane a più di 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Ketotifene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2-4 mg/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200" b="1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39784" y="5065721"/>
            <a:ext cx="3500462" cy="2143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Induzione/mantenimento remissione clinica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Riduce l’eosinofilia ed i livelli di </a:t>
            </a:r>
            <a:r>
              <a:rPr lang="it-IT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IgE</a:t>
            </a: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683122" y="5065721"/>
            <a:ext cx="3500462" cy="2143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Assenza di trial clinici ad ampio sample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size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per valutare efficacia e sicurezza nel lungo termine</a:t>
            </a:r>
          </a:p>
        </p:txBody>
      </p:sp>
      <p:pic>
        <p:nvPicPr>
          <p:cNvPr id="11" name="Immagine 10" descr="Cattura 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2" y="136499"/>
            <a:ext cx="2857520" cy="13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1045568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31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1136631"/>
            <a:ext cx="8929750" cy="10989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eosinofila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54032" y="2136764"/>
            <a:ext cx="8929750" cy="523549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Anticorpi monoclonali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Reslizumab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anti-IL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Omalizumab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anti-IgE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(indicato anche nella terapia dell’asma e della rinite allergica)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Infliximab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anti-TNF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200" b="1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39784" y="5065721"/>
            <a:ext cx="3500462" cy="2143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Mantenimento remissione clinica</a:t>
            </a:r>
          </a:p>
          <a:p>
            <a:pPr algn="just">
              <a:lnSpc>
                <a:spcPct val="130000"/>
              </a:lnSpc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Riduce l’eosinofilia e gli eosinofili tissutali </a:t>
            </a: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683122" y="5065721"/>
            <a:ext cx="3500462" cy="2143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Effetto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rebound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dell’eosinofilia</a:t>
            </a:r>
          </a:p>
          <a:p>
            <a:pPr algn="ctr">
              <a:lnSpc>
                <a:spcPct val="130000"/>
              </a:lnSpc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Assenza di trial clinici ad ampio sample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size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per valutare efficacia e sicurezza</a:t>
            </a:r>
          </a:p>
        </p:txBody>
      </p:sp>
      <p:pic>
        <p:nvPicPr>
          <p:cNvPr id="10" name="Immagine 9" descr="Cattura m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00" y="279375"/>
            <a:ext cx="1623888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1045568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32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1136631"/>
            <a:ext cx="8929750" cy="10590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un linee guida specifiche per il trattamento dell’Enterocolite eosinofila!</a:t>
            </a:r>
            <a:endParaRPr lang="it-IT" sz="20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54032" y="2136764"/>
            <a:ext cx="6000792" cy="558372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cardini della terapia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Terapia chirurgica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Resezione segmentaria indicata nelle perforazioni e nelle stenosi intestinali non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 terapia steroidea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200" b="1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0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t-IT" sz="2600" dirty="0" smtClean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39784" y="5065721"/>
            <a:ext cx="3500462" cy="2143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Risoluzione del quadro di occlusione intestinale/addome acuto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683122" y="5065721"/>
            <a:ext cx="3500462" cy="2143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Complicanze legate all’intervento chirurgico</a:t>
            </a:r>
          </a:p>
        </p:txBody>
      </p:sp>
      <p:pic>
        <p:nvPicPr>
          <p:cNvPr id="10" name="Immagine 9" descr="ch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4392" y="279375"/>
            <a:ext cx="2340446" cy="114300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200552" y="2339677"/>
            <a:ext cx="2714644" cy="25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Enterocolite eosinofila esordita con occlusione intestinale e diagnosticata dall’esame istologico del pezzo operatorio! Migliore inquadramento diagnostico del paziente per avviare la terapia steroidea ed evitare l’intervento chirurgico se la stenosi è reversibile.  </a:t>
            </a:r>
          </a:p>
        </p:txBody>
      </p:sp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32190" y="1045568"/>
            <a:ext cx="8694539" cy="14611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2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11829" y="0"/>
            <a:ext cx="768796" cy="552185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lIns="100794" tIns="50397" rIns="100794" bIns="50397"/>
          <a:lstStyle/>
          <a:p>
            <a:pPr algn="ctr"/>
            <a:fld id="{BA98E3E7-E1A5-4F42-953F-E2915433E1A4}" type="slidenum">
              <a:rPr lang="it-IT" sz="26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33</a:t>
            </a:fld>
            <a:endParaRPr lang="it-IT" sz="26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48BF694-92F4-4985-8611-19F979E248AE}"/>
              </a:ext>
            </a:extLst>
          </p:cNvPr>
          <p:cNvSpPr txBox="1"/>
          <p:nvPr/>
        </p:nvSpPr>
        <p:spPr>
          <a:xfrm>
            <a:off x="754032" y="1136631"/>
            <a:ext cx="8929750" cy="57004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539315-676B-4044-AF23-5552321B378E}"/>
              </a:ext>
            </a:extLst>
          </p:cNvPr>
          <p:cNvSpPr txBox="1"/>
          <p:nvPr/>
        </p:nvSpPr>
        <p:spPr>
          <a:xfrm>
            <a:off x="754032" y="2208201"/>
            <a:ext cx="8643998" cy="375553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Malattia gastrointestinale rara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Pattern di malattia caratterizzato da 3 varianti: mucosale, muscolare e sieroso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Sintomi di malattia e quadro endoscopico aspecifici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Assenza di linee guida specifiche per la diagnosi e terapia dell’Enterocolite eosinofila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Ascite </a:t>
            </a:r>
            <a:r>
              <a:rPr lang="it-IT" sz="20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responsiva</a:t>
            </a: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 terapia steroidea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Necessità di ulteriori trial clinici randomizzati e controllati per valutare efficacia e sicurezza della terapia nel lungo termine</a:t>
            </a:r>
            <a:r>
              <a:rPr lang="it-IT" sz="2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2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Cattura 5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14" y="6065853"/>
            <a:ext cx="2791155" cy="1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CB6CEA21-7E08-4500-986F-1FE44EAE8AD4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4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77168" y="1036440"/>
            <a:ext cx="8927640" cy="48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Alla luce del riscontro ecografico si ricovera per ulteriori accertamenti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diagnostici ed in particolare: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Agli </a:t>
            </a: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esami </a:t>
            </a:r>
            <a:r>
              <a:rPr lang="it-IT" sz="2100" b="1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bioumorali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di routine: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- Leucocitosi eosinofila ( WBC 16.800/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mmc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e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eosinofili 8.300/</a:t>
            </a:r>
            <a:r>
              <a:rPr lang="it-IT" sz="2100" b="0" strike="noStrike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mmc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)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-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Indici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di flogosi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nel range di normalità ( PCR 3 mg/l e VES 6 mm/h)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Lieve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ipoprotidemia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(proteine totali 6,1 g/dl) e albumina nella norma 3,8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g/dl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100" spc="-1" dirty="0" smtClean="0">
                <a:solidFill>
                  <a:srgbClr val="004586"/>
                </a:solidFill>
                <a:latin typeface="Times New Roman"/>
              </a:rPr>
              <a:t> </a:t>
            </a:r>
            <a:r>
              <a:rPr lang="it-IT" sz="2100" spc="-1" dirty="0" err="1" smtClean="0">
                <a:solidFill>
                  <a:srgbClr val="004586"/>
                </a:solidFill>
                <a:latin typeface="Times New Roman"/>
              </a:rPr>
              <a:t>Sideremia</a:t>
            </a:r>
            <a:r>
              <a:rPr lang="it-IT" sz="2100" spc="-1" dirty="0" smtClean="0">
                <a:solidFill>
                  <a:srgbClr val="004586"/>
                </a:solidFill>
                <a:latin typeface="Times New Roman"/>
              </a:rPr>
              <a:t> ai limiti inferiori 64 µg/dl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- Nella norma gli indici di funzionalità epatica, pancreatica e renale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pic>
        <p:nvPicPr>
          <p:cNvPr id="4" name="Immagine 3" descr="cattura 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52" y="5652045"/>
            <a:ext cx="2357454" cy="1457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E1AEA68-602D-47A7-A1D3-CC728FF3B08E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5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04000" y="1036440"/>
            <a:ext cx="8927640" cy="6172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Nel sospetto di una patologia ad eziologia infettiva o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autoimmune,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vengono eseguiti esame parassitologico fecale, coprocoltura e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calprotectina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fecale, tutti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con esito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negativo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Inoltre la ricerca dell’antigene e la tossina A e B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del </a:t>
            </a:r>
            <a:r>
              <a:rPr lang="it-IT" sz="2100" b="0" i="1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Clostridium</a:t>
            </a:r>
            <a:r>
              <a:rPr lang="it-IT" sz="2100" b="0" i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difficile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,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IgM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e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IgG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per Citomegalovirus e virus </a:t>
            </a:r>
            <a:r>
              <a:rPr lang="it-IT" sz="2100" b="0" strike="noStrike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Epstain</a:t>
            </a:r>
            <a:r>
              <a:rPr lang="it-IT" sz="2100" spc="-1" dirty="0" err="1">
                <a:solidFill>
                  <a:srgbClr val="004586"/>
                </a:solidFill>
                <a:latin typeface="Times New Roman"/>
                <a:ea typeface="Arial"/>
              </a:rPr>
              <a:t>-</a:t>
            </a:r>
            <a:r>
              <a:rPr lang="it-IT" sz="2100" b="0" strike="noStrike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Barr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, gli autoanticorpi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pANCA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e ASCA risultano anch’essi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negativi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Data la diatesi allergica del paziente si </a:t>
            </a:r>
            <a:r>
              <a:rPr lang="it-IT" sz="2100" spc="-1" dirty="0" smtClean="0">
                <a:solidFill>
                  <a:srgbClr val="004586"/>
                </a:solidFill>
                <a:latin typeface="Times New Roman"/>
                <a:ea typeface="Arial"/>
              </a:rPr>
              <a:t>esegue il dosaggio delle </a:t>
            </a:r>
            <a:r>
              <a:rPr lang="it-IT" sz="2100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IgE</a:t>
            </a:r>
            <a:r>
              <a:rPr lang="it-IT" sz="2100" spc="-1" dirty="0" smtClean="0">
                <a:solidFill>
                  <a:srgbClr val="004586"/>
                </a:solidFill>
                <a:latin typeface="Times New Roman"/>
                <a:ea typeface="Arial"/>
              </a:rPr>
              <a:t> totali (PRIST)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che risultano aumentate (valore superiore a 100 KU/L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)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 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pic>
        <p:nvPicPr>
          <p:cNvPr id="4" name="Immagine 3" descr="Cattura 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8014221" y="5503651"/>
            <a:ext cx="1119325" cy="1599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43C1450-EE90-4D60-A6BA-976390C9BEAE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6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68280" y="1065193"/>
            <a:ext cx="8172432" cy="79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 err="1" smtClean="0">
                <a:solidFill>
                  <a:srgbClr val="004586"/>
                </a:solidFill>
                <a:latin typeface="Times New Roman"/>
                <a:ea typeface="Arial"/>
              </a:rPr>
              <a:t>Esofagogastroduodenoscopia</a:t>
            </a:r>
            <a:r>
              <a:rPr lang="it-IT" sz="21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con biopsie multiple: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mucosa esente da segni di malattia eccetto iperemia ed edema della camera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bulbare</a:t>
            </a:r>
            <a:endParaRPr lang="it-IT" sz="2100" b="0" strike="noStrike" spc="-1" dirty="0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468280" y="4708531"/>
            <a:ext cx="8172432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Ileo-colonscopia con biopsie multiple: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iperemia ed edema dell’ultima ansa ileale per circa 10 cm, indenni i restanti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tratti</a:t>
            </a:r>
            <a:endParaRPr lang="it-IT" sz="21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pic>
        <p:nvPicPr>
          <p:cNvPr id="6" name="Immagine 5" descr="Cat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8" y="2351077"/>
            <a:ext cx="2071702" cy="2007142"/>
          </a:xfrm>
          <a:prstGeom prst="rect">
            <a:avLst/>
          </a:prstGeom>
        </p:spPr>
      </p:pic>
      <p:pic>
        <p:nvPicPr>
          <p:cNvPr id="7" name="Immagine 6" descr="Cattura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296" y="2351077"/>
            <a:ext cx="2071702" cy="2000264"/>
          </a:xfrm>
          <a:prstGeom prst="rect">
            <a:avLst/>
          </a:prstGeom>
        </p:spPr>
      </p:pic>
      <p:pic>
        <p:nvPicPr>
          <p:cNvPr id="8" name="Immagine 7" descr="Cattura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4" y="2351077"/>
            <a:ext cx="2071702" cy="2003728"/>
          </a:xfrm>
          <a:prstGeom prst="rect">
            <a:avLst/>
          </a:prstGeom>
        </p:spPr>
      </p:pic>
      <p:pic>
        <p:nvPicPr>
          <p:cNvPr id="10" name="Immagine 9" descr="Cattura colo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8" y="5637225"/>
            <a:ext cx="2113200" cy="1825037"/>
          </a:xfrm>
          <a:prstGeom prst="rect">
            <a:avLst/>
          </a:prstGeom>
        </p:spPr>
      </p:pic>
      <p:pic>
        <p:nvPicPr>
          <p:cNvPr id="11" name="Immagine 10" descr="Cattura colon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295" y="5637225"/>
            <a:ext cx="2113200" cy="1798615"/>
          </a:xfrm>
          <a:prstGeom prst="rect">
            <a:avLst/>
          </a:prstGeom>
        </p:spPr>
      </p:pic>
      <p:pic>
        <p:nvPicPr>
          <p:cNvPr id="12" name="Immagine 11" descr="Cattura colon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874" y="5637225"/>
            <a:ext cx="2197066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3C92A0B2-54DE-4B32-B86E-8DEF1A321AC7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7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77168" y="587927"/>
            <a:ext cx="8927640" cy="6072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1" strike="noStrike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2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ESAME ISTOLOGICO</a:t>
            </a:r>
            <a:endParaRPr lang="it-IT" sz="2200" b="0" strike="noStrike" spc="-1" dirty="0" smtClean="0">
              <a:solidFill>
                <a:srgbClr val="FF0000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200" b="0" strike="noStrike" spc="-1" dirty="0" smtClean="0">
              <a:solidFill>
                <a:srgbClr val="004586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2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Mucosa </a:t>
            </a:r>
            <a:r>
              <a:rPr lang="it-IT" sz="22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gastrica caratterizzata da gastrite cronica superficiale, </a:t>
            </a:r>
            <a:r>
              <a:rPr lang="it-IT" sz="2200" b="0" i="1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Helicobacter</a:t>
            </a:r>
            <a:r>
              <a:rPr lang="it-IT" sz="2200" b="0" i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200" b="0" i="1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pylori</a:t>
            </a:r>
            <a:r>
              <a:rPr lang="it-IT" sz="22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negativo. A livello duodenale</a:t>
            </a:r>
            <a:r>
              <a:rPr lang="it-IT" sz="22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s</a:t>
            </a: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ignificativa componente eosinofila della lamina </a:t>
            </a:r>
            <a:r>
              <a:rPr lang="it-IT" sz="21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propria,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con iperplasia delle cripte e </a:t>
            </a:r>
            <a:r>
              <a:rPr lang="it-IT" sz="2100" b="1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degranulazione</a:t>
            </a: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eosinofila </a:t>
            </a:r>
            <a:r>
              <a:rPr lang="it-IT" sz="21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interstiziale</a:t>
            </a: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spc="-1" dirty="0">
              <a:solidFill>
                <a:srgbClr val="004586"/>
              </a:solidFill>
              <a:latin typeface="Arial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Mucosa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ileale caratterizzata da </a:t>
            </a:r>
            <a:r>
              <a:rPr lang="it-IT" sz="2100" b="1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infiltrato infiammatorio cronico con spiccata componente eosinofila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ed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edema nella lamina propria; edema e flogosi della sottomucosa dove </a:t>
            </a:r>
            <a:r>
              <a:rPr lang="it-IT" sz="2100" b="1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gli eosinofili si dispongono in aggregati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. Nel colon destro  infiltrato eosinofilo meno evidente rispetto all’ileo che coinvolge </a:t>
            </a:r>
            <a:r>
              <a:rPr lang="it-IT" sz="2100" b="0" strike="noStrike" spc="-1" dirty="0" err="1">
                <a:solidFill>
                  <a:srgbClr val="002060"/>
                </a:solidFill>
                <a:latin typeface="Times New Roman"/>
                <a:ea typeface="Arial"/>
              </a:rPr>
              <a:t>focalmente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anche la sottomucosa. Nel colon sinistro il quadro infiammatorio sfuma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ulteriormente</a:t>
            </a:r>
            <a:endParaRPr lang="it-IT" sz="21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100" b="0" strike="noStrike" spc="-1" dirty="0">
              <a:latin typeface="Arial"/>
            </a:endParaRPr>
          </a:p>
        </p:txBody>
      </p:sp>
      <p:pic>
        <p:nvPicPr>
          <p:cNvPr id="4" name="Immagine 3" descr="sdasd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88" y="422251"/>
            <a:ext cx="2269796" cy="15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A8D7F8D9-8FFB-4D92-9A6A-4138010624BC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8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96842" y="1065193"/>
            <a:ext cx="4319640" cy="3339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Imaging di II livello</a:t>
            </a:r>
            <a:endParaRPr lang="it-IT" sz="21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it-IT" sz="2100" b="1" strike="noStrike" spc="-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TC </a:t>
            </a:r>
            <a:r>
              <a:rPr lang="it-IT" sz="2100" b="1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Addome senza e con MDC: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ispessimento parietale delle anse del tenue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con concomitante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contenuto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liquido, 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falda liquida libera nel cavo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peritoneale e </a:t>
            </a:r>
            <a:r>
              <a:rPr lang="it-IT" sz="2100" b="0" strike="noStrike" spc="-1" dirty="0" err="1" smtClean="0">
                <a:solidFill>
                  <a:srgbClr val="002060"/>
                </a:solidFill>
                <a:latin typeface="Times New Roman"/>
                <a:ea typeface="Arial"/>
              </a:rPr>
              <a:t>linfoadenopatie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mesenteriche</a:t>
            </a:r>
            <a:endParaRPr lang="it-IT" sz="21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5183188" y="4565655"/>
            <a:ext cx="4607640" cy="2428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 err="1">
                <a:solidFill>
                  <a:srgbClr val="002060"/>
                </a:solidFill>
                <a:latin typeface="Times New Roman"/>
                <a:ea typeface="Arial"/>
              </a:rPr>
              <a:t>Entero</a:t>
            </a:r>
            <a:r>
              <a:rPr lang="it-IT" sz="2100" b="1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-RM: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falda di versamento ascitico in sede periepatica, perisplenica e nello scavo pelvico con aspetto ispessito del duodeno, delle anse </a:t>
            </a:r>
            <a:r>
              <a:rPr lang="it-IT" sz="2100" b="0" strike="noStrike" spc="-1" dirty="0" err="1">
                <a:solidFill>
                  <a:srgbClr val="002060"/>
                </a:solidFill>
                <a:latin typeface="Times New Roman"/>
                <a:ea typeface="Arial"/>
              </a:rPr>
              <a:t>digiunali</a:t>
            </a:r>
            <a:r>
              <a:rPr lang="it-IT" sz="2100" b="0" strike="noStrike" spc="-1" dirty="0">
                <a:solidFill>
                  <a:srgbClr val="002060"/>
                </a:solidFill>
                <a:latin typeface="Times New Roman"/>
                <a:ea typeface="Arial"/>
              </a:rPr>
              <a:t> nei quadranti centrali dell’addome e dell’ultima ansa </a:t>
            </a:r>
            <a:r>
              <a:rPr lang="it-IT" sz="2100" b="0" strike="noStrike" spc="-1" dirty="0" smtClean="0">
                <a:solidFill>
                  <a:srgbClr val="002060"/>
                </a:solidFill>
                <a:latin typeface="Times New Roman"/>
                <a:ea typeface="Arial"/>
              </a:rPr>
              <a:t>ileale</a:t>
            </a:r>
            <a:endParaRPr lang="it-IT" sz="21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6" y="4779969"/>
            <a:ext cx="2468121" cy="185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5941"/>
          <a:stretch>
            <a:fillRect/>
          </a:stretch>
        </p:blipFill>
        <p:spPr bwMode="auto">
          <a:xfrm>
            <a:off x="2754296" y="4565655"/>
            <a:ext cx="2352569" cy="2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7609"/>
          <a:stretch>
            <a:fillRect/>
          </a:stretch>
        </p:blipFill>
        <p:spPr bwMode="auto">
          <a:xfrm>
            <a:off x="5326064" y="2136763"/>
            <a:ext cx="3857652" cy="22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446680" y="0"/>
            <a:ext cx="696600" cy="500040"/>
          </a:xfrm>
          <a:prstGeom prst="rect">
            <a:avLst/>
          </a:prstGeom>
          <a:noFill/>
          <a:ln>
            <a:noFill/>
          </a:ln>
          <a:effectLst>
            <a:outerShdw dist="190409" dir="270000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FE58CBC-F384-4BF3-A86D-9233DEB44E59}" type="slidenum">
              <a:rPr lang="it-IT" sz="2400" b="0" strike="noStrike" spc="-1">
                <a:solidFill>
                  <a:srgbClr val="767171"/>
                </a:solidFill>
                <a:latin typeface="Arial"/>
                <a:ea typeface="Arial"/>
              </a:rPr>
              <a:pPr algn="ctr">
                <a:lnSpc>
                  <a:spcPct val="100000"/>
                </a:lnSpc>
              </a:pPr>
              <a:t>9</a:t>
            </a:fld>
            <a:endParaRPr lang="it-IT" sz="24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75816" y="2483693"/>
            <a:ext cx="8927640" cy="2044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Alla luce del quadro clinico, </a:t>
            </a:r>
            <a:r>
              <a:rPr lang="it-IT" sz="2100" b="0" strike="noStrike" spc="-1" dirty="0" err="1">
                <a:solidFill>
                  <a:srgbClr val="004586"/>
                </a:solidFill>
                <a:latin typeface="Times New Roman"/>
                <a:ea typeface="Arial"/>
              </a:rPr>
              <a:t>bioumorale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,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endoscopico, istologico e radiologico viene </a:t>
            </a:r>
            <a:r>
              <a:rPr lang="it-IT" sz="2100" b="0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pertanto posta la diagnosi </a:t>
            </a:r>
            <a:r>
              <a:rPr lang="it-IT" sz="2100" b="0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di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it-IT" sz="2100" b="0" strike="noStrike" spc="-1" dirty="0">
              <a:latin typeface="Arial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it-IT" sz="21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 </a:t>
            </a:r>
            <a:r>
              <a:rPr lang="it-IT" sz="2400" b="1" strike="noStrike" spc="-1" dirty="0">
                <a:solidFill>
                  <a:srgbClr val="004586"/>
                </a:solidFill>
                <a:latin typeface="Times New Roman"/>
                <a:ea typeface="Arial"/>
              </a:rPr>
              <a:t>Enterocolite </a:t>
            </a:r>
            <a:r>
              <a:rPr lang="it-IT" sz="2400" b="1" strike="noStrike" spc="-1" dirty="0" smtClean="0">
                <a:solidFill>
                  <a:srgbClr val="004586"/>
                </a:solidFill>
                <a:latin typeface="Times New Roman"/>
                <a:ea typeface="Arial"/>
              </a:rPr>
              <a:t>eosinofila</a:t>
            </a:r>
          </a:p>
          <a:p>
            <a:pPr algn="ctr">
              <a:lnSpc>
                <a:spcPct val="120000"/>
              </a:lnSpc>
              <a:spcBef>
                <a:spcPts val="751"/>
              </a:spcBef>
            </a:pPr>
            <a:endParaRPr lang="it-IT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5" name="Immagine 4" descr="Cattura 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8" y="4744962"/>
            <a:ext cx="3192142" cy="2491259"/>
          </a:xfrm>
          <a:prstGeom prst="rect">
            <a:avLst/>
          </a:prstGeom>
        </p:spPr>
      </p:pic>
      <p:pic>
        <p:nvPicPr>
          <p:cNvPr id="6" name="Immagine 5" descr="Cattura 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18" y="1065193"/>
            <a:ext cx="2974242" cy="1357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2413</Words>
  <Application>Microsoft Office PowerPoint</Application>
  <PresentationFormat>Personalizzato</PresentationFormat>
  <Paragraphs>443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subject/>
  <dc:creator/>
  <dc:description/>
  <cp:lastModifiedBy>Utente</cp:lastModifiedBy>
  <cp:revision>120</cp:revision>
  <dcterms:created xsi:type="dcterms:W3CDTF">2020-10-10T17:18:01Z</dcterms:created>
  <dcterms:modified xsi:type="dcterms:W3CDTF">2020-10-20T22:43:26Z</dcterms:modified>
  <dc:language>it-IT</dc:language>
</cp:coreProperties>
</file>